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587" r:id="rId2"/>
    <p:sldId id="588" r:id="rId3"/>
    <p:sldId id="543" r:id="rId4"/>
    <p:sldId id="544" r:id="rId5"/>
    <p:sldId id="575" r:id="rId6"/>
    <p:sldId id="576" r:id="rId7"/>
    <p:sldId id="589" r:id="rId8"/>
    <p:sldId id="577" r:id="rId9"/>
    <p:sldId id="549" r:id="rId10"/>
    <p:sldId id="590" r:id="rId11"/>
    <p:sldId id="551" r:id="rId12"/>
    <p:sldId id="578" r:id="rId13"/>
    <p:sldId id="553" r:id="rId14"/>
    <p:sldId id="579" r:id="rId15"/>
    <p:sldId id="580" r:id="rId16"/>
    <p:sldId id="556" r:id="rId17"/>
    <p:sldId id="582" r:id="rId18"/>
    <p:sldId id="583" r:id="rId19"/>
    <p:sldId id="561" r:id="rId20"/>
    <p:sldId id="584" r:id="rId21"/>
    <p:sldId id="585" r:id="rId22"/>
    <p:sldId id="564" r:id="rId23"/>
    <p:sldId id="565" r:id="rId24"/>
    <p:sldId id="566" r:id="rId25"/>
    <p:sldId id="570" r:id="rId26"/>
    <p:sldId id="571" r:id="rId27"/>
    <p:sldId id="572" r:id="rId28"/>
    <p:sldId id="573" r:id="rId29"/>
    <p:sldId id="574" r:id="rId30"/>
    <p:sldId id="594" r:id="rId31"/>
    <p:sldId id="592" r:id="rId32"/>
    <p:sldId id="596" r:id="rId33"/>
    <p:sldId id="593" r:id="rId34"/>
    <p:sldId id="54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66CCFF"/>
    <a:srgbClr val="4708C4"/>
    <a:srgbClr val="FF0000"/>
    <a:srgbClr val="C6466B"/>
    <a:srgbClr val="FF9900"/>
    <a:srgbClr val="99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9" autoAdjust="0"/>
    <p:restoredTop sz="95630" autoAdjust="0"/>
  </p:normalViewPr>
  <p:slideViewPr>
    <p:cSldViewPr>
      <p:cViewPr>
        <p:scale>
          <a:sx n="73" d="100"/>
          <a:sy n="73" d="100"/>
        </p:scale>
        <p:origin x="-348" y="2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64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1B9EE-D541-46EB-AF9F-DD9ACAB7AFE7}" type="datetimeFigureOut">
              <a:rPr lang="en-US" smtClean="0"/>
              <a:pPr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2A28-D55D-4DEE-A5AD-28137AD9A4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8539E1-2BAF-4A87-8C12-5B3F4886C70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4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2A28-D55D-4DEE-A5AD-28137AD9A42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0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6F7D5-D43C-494F-8742-43B3AF33B8D7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C767-D6E3-45C3-88CB-9C343E1E0D02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A9E74-4895-4749-B79C-F5735D045D0E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15811" y="2533504"/>
            <a:ext cx="4872039" cy="30972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7042151" y="2347915"/>
            <a:ext cx="3289300" cy="2770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69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4973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B67E-DC26-4C1A-826B-AAB65733631C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B9C5-DAE9-4864-AC5A-394237965B41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197B-5B9D-452C-BCBA-A295B6D7DE61}" type="datetime1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EB2E-F045-4CD4-BBB9-6D53F50ED05B}" type="datetime1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3482D-2D81-4F15-8CAE-146A72B71DBF}" type="datetime1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01269-9003-408F-83A3-5BB5DC530D50}" type="datetime1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2035-A608-4B5F-A170-1AB44C18E7EB}" type="datetime1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6F9F-3A4C-490E-94CD-A9C92308FAE6}" type="datetime1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1A1A-C69D-423B-9765-4DC62BA7D855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Schedule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Image result for logo of nepal government">
            <a:extLst>
              <a:ext uri="{FF2B5EF4-FFF2-40B4-BE49-F238E27FC236}">
                <a16:creationId xmlns:a16="http://schemas.microsoft.com/office/drawing/2014/main" xmlns="" id="{AECE32EE-7286-4044-BC1A-53241950AB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" y="-32425"/>
            <a:ext cx="792347" cy="5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050077-E24D-4246-BE7C-71E98F9A160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06199" y="27166"/>
            <a:ext cx="639948" cy="639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FFC769-2FF5-4255-956E-2C23E2C5F376}"/>
              </a:ext>
            </a:extLst>
          </p:cNvPr>
          <p:cNvSpPr txBox="1"/>
          <p:nvPr userDrawn="1"/>
        </p:nvSpPr>
        <p:spPr>
          <a:xfrm>
            <a:off x="1097179" y="27166"/>
            <a:ext cx="1015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1400" b="0" dirty="0">
                <a:solidFill>
                  <a:srgbClr val="FF0000"/>
                </a:solidFill>
                <a:cs typeface="Kalimati" panose="00000400000000000000" pitchFamily="2"/>
              </a:rPr>
              <a:t>केन्द्रीय तथ्याङ्क विभाग</a:t>
            </a:r>
            <a:endParaRPr lang="en-US" sz="1400" b="0" dirty="0">
              <a:solidFill>
                <a:srgbClr val="FF0000"/>
              </a:solidFill>
              <a:cs typeface="Kalimati" panose="00000400000000000000" pitchFamily="2"/>
            </a:endParaRPr>
          </a:p>
          <a:p>
            <a:pPr algn="ctr"/>
            <a:r>
              <a:rPr lang="ne-NP" sz="1800" b="0" dirty="0">
                <a:solidFill>
                  <a:srgbClr val="FF0000"/>
                </a:solidFill>
                <a:cs typeface="Kalimati" panose="00000400000000000000" pitchFamily="2"/>
              </a:rPr>
              <a:t>राष्ट्रिय कृषिगणना २०७८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4C7B003-50A9-471B-8DC3-F129A3E60B43}"/>
              </a:ext>
            </a:extLst>
          </p:cNvPr>
          <p:cNvCxnSpPr/>
          <p:nvPr userDrawn="1"/>
        </p:nvCxnSpPr>
        <p:spPr>
          <a:xfrm>
            <a:off x="0" y="686661"/>
            <a:ext cx="12192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1F62E6-14E3-49F6-AA95-4AFBC686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00801"/>
            <a:ext cx="2844800" cy="457200"/>
          </a:xfrm>
        </p:spPr>
        <p:txBody>
          <a:bodyPr/>
          <a:lstStyle/>
          <a:p>
            <a:fld id="{B6F15528-21DE-4FAA-801E-634DDDAF4B2B}" type="slidenum">
              <a:rPr lang="en-US" sz="1800" smtClean="0">
                <a:latin typeface="Fontasy Himali" panose="04020500000000000000" pitchFamily="82" charset="0"/>
              </a:rPr>
              <a:pPr/>
              <a:t>1</a:t>
            </a:fld>
            <a:endParaRPr lang="en-US" sz="1800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01A41DD-702D-4F97-A023-C767D3F565F0}"/>
              </a:ext>
            </a:extLst>
          </p:cNvPr>
          <p:cNvSpPr txBox="1"/>
          <p:nvPr/>
        </p:nvSpPr>
        <p:spPr>
          <a:xfrm>
            <a:off x="8915400" y="4126468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e-NP" sz="2400" b="1" dirty="0">
                <a:solidFill>
                  <a:srgbClr val="0070C0"/>
                </a:solidFill>
                <a:cs typeface="Kalimati" panose="00000400000000000000" pitchFamily="2"/>
              </a:rPr>
              <a:t>तेस्रो दिनको दोस्रो सत्र</a:t>
            </a:r>
            <a:endParaRPr lang="en-US" sz="2400" b="1" dirty="0">
              <a:solidFill>
                <a:srgbClr val="0070C0"/>
              </a:solidFill>
              <a:cs typeface="Kalimati" panose="00000400000000000000" pitchFamily="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0577" y="4588133"/>
            <a:ext cx="6589823" cy="227754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 lIns="182880" tIns="320040" rIns="182880" bIns="320040">
            <a:spAutoFit/>
          </a:bodyPr>
          <a:lstStyle/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ne-NP" sz="2400" dirty="0">
                <a:solidFill>
                  <a:srgbClr val="000099"/>
                </a:solidFill>
                <a:latin typeface="Preeti" pitchFamily="2" charset="0"/>
                <a:cs typeface="Kalimati" panose="00000400000000000000" pitchFamily="2"/>
              </a:rPr>
              <a:t>लगत २ कृषक परिवार प्रश्नावली 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ne-NP" sz="2200" dirty="0">
                <a:solidFill>
                  <a:srgbClr val="000099"/>
                </a:solidFill>
                <a:latin typeface="Preeti" pitchFamily="2" charset="0"/>
                <a:cs typeface="Kalimati" panose="00000400000000000000" pitchFamily="2"/>
              </a:rPr>
              <a:t>चलन गरेको जग्गाको कित्ताअनुसार भू–उपयोग</a:t>
            </a:r>
            <a:endParaRPr lang="en-US" sz="2200" dirty="0">
              <a:solidFill>
                <a:srgbClr val="000099"/>
              </a:solidFill>
              <a:latin typeface="Preeti" pitchFamily="2" charset="0"/>
              <a:cs typeface="Kalimati" panose="00000400000000000000" pitchFamily="2"/>
            </a:endParaRP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ne-NP" sz="2200" dirty="0">
                <a:solidFill>
                  <a:srgbClr val="000099"/>
                </a:solidFill>
                <a:latin typeface="Preeti" pitchFamily="2" charset="0"/>
                <a:cs typeface="Kalimati" panose="00000400000000000000" pitchFamily="2"/>
              </a:rPr>
              <a:t>(भाग ३ खण्ड ३.७)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endParaRPr lang="ne-NP" sz="2200" dirty="0">
              <a:solidFill>
                <a:srgbClr val="000099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0" y="1295400"/>
            <a:ext cx="12192000" cy="2819400"/>
          </a:xfrm>
          <a:prstGeom prst="rect">
            <a:avLst/>
          </a:prstGeom>
          <a:noFill/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ne-NP" sz="2800" dirty="0">
                <a:solidFill>
                  <a:srgbClr val="4708C4"/>
                </a:solidFill>
                <a:latin typeface="Preeti"/>
                <a:cs typeface="Kalimati" pitchFamily="2"/>
              </a:rPr>
              <a:t>राष्ट्रिय कृषिगणना २०७८</a:t>
            </a:r>
            <a:r>
              <a:rPr lang="ne-NP" dirty="0">
                <a:latin typeface="Preeti" pitchFamily="2" charset="0"/>
                <a:cs typeface="Arial" pitchFamily="34" charset="0"/>
              </a:rPr>
              <a:t/>
            </a:r>
            <a:br>
              <a:rPr lang="ne-NP" dirty="0">
                <a:latin typeface="Preeti" pitchFamily="2" charset="0"/>
                <a:cs typeface="Arial" pitchFamily="34" charset="0"/>
              </a:rPr>
            </a:br>
            <a:r>
              <a:rPr lang="ne-NP" sz="3600" dirty="0">
                <a:solidFill>
                  <a:srgbClr val="4708C4"/>
                </a:solidFill>
                <a:latin typeface="Preeti"/>
                <a:cs typeface="Kalimati" pitchFamily="2"/>
              </a:rPr>
              <a:t>प्रशिक्षकको लागि क्षेत्रीयस्तरको तालिम</a:t>
            </a:r>
            <a: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ne-NP" sz="24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मितिः चैत १७,</a:t>
            </a:r>
            <a:r>
              <a:rPr lang="en-US" sz="2800" dirty="0">
                <a:solidFill>
                  <a:schemeClr val="tx2"/>
                </a:solidFill>
                <a:latin typeface="Preeti"/>
                <a:cs typeface="Kalimati" pitchFamily="2"/>
              </a:rPr>
              <a:t> </a:t>
            </a:r>
            <a: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  <a:t>२०७८</a:t>
            </a:r>
            <a:br>
              <a:rPr lang="ne-NP" sz="2800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ne-NP" sz="2000" dirty="0">
                <a:solidFill>
                  <a:schemeClr val="tx2"/>
                </a:solidFill>
                <a:latin typeface="Preeti"/>
                <a:cs typeface="Kalimati" pitchFamily="2"/>
              </a:rPr>
              <a:t>बाँके, मोरङ</a:t>
            </a:r>
            <a: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  <a:t/>
            </a:r>
            <a:br>
              <a:rPr lang="en-US" dirty="0">
                <a:solidFill>
                  <a:schemeClr val="tx2"/>
                </a:solidFill>
                <a:latin typeface="Preeti"/>
                <a:cs typeface="Kalimati" pitchFamily="2"/>
              </a:rPr>
            </a:br>
            <a:r>
              <a:rPr lang="en-US" sz="3600" dirty="0">
                <a:latin typeface="Preeti"/>
                <a:cs typeface="Kalimati" pitchFamily="2"/>
              </a:rPr>
              <a:t/>
            </a:r>
            <a:br>
              <a:rPr lang="en-US" sz="3600" dirty="0">
                <a:latin typeface="Preeti"/>
                <a:cs typeface="Kalimati" pitchFamily="2"/>
              </a:rPr>
            </a:br>
            <a:endParaRPr lang="en-US" sz="7200" dirty="0">
              <a:latin typeface="Preeti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3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7" y="694773"/>
            <a:ext cx="1137920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152400" y="3124200"/>
            <a:ext cx="11948337" cy="37338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अस्थायी बाली लागेको जग्गा (महल २)</a:t>
            </a:r>
            <a:endParaRPr lang="en-US" sz="2400" b="1" dirty="0"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तर, लगाएको बाली भित्र्याउन एक वर्षभन्दा बढी समय लाग्ने भए तापनि यदि बोट समेत नष्ट गरिन्छ भने अस्थायी बालीअन्तर्गत नै पर्छ, जस्तैः उखु 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एक वर्षपछि अर्को बाली लगाइने र खनजोत गर्दा बोट डाँठसमेत नष्ट हुने बालीहरू पनि अस्थायी बालीअन्तर्गत पर्छन्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बालीअन्तर्गत यी बालीहरू पर्छन्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ne-NP" sz="22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खाद्यान्न बाली, कोसे÷दाल बाली, कन्दमूल बाली, तेल बाली, नगदे बाली, मसला बाली, तरकारी बाली, र भुइँघाँस बाली ।</a:t>
            </a:r>
            <a:endParaRPr lang="en-US" sz="22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95400" y="1298157"/>
            <a:ext cx="1117600" cy="1133475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2431632"/>
            <a:ext cx="533400" cy="844968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xmlns="" id="{BF99B575-2F37-4081-B52C-345D250F364C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10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2505076"/>
            <a:ext cx="2844800" cy="365125"/>
          </a:xfrm>
        </p:spPr>
        <p:txBody>
          <a:bodyPr/>
          <a:lstStyle/>
          <a:p>
            <a:fld id="{1B5D452B-6CA5-4F28-A343-BB25A83F1E5E}" type="datetime1">
              <a:rPr lang="en-US" smtClean="0"/>
              <a:pPr/>
              <a:t>3/22/2022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0" y="1015409"/>
            <a:ext cx="9351819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1981200" y="1752600"/>
            <a:ext cx="1066800" cy="1066800"/>
          </a:xfrm>
          <a:prstGeom prst="ellipse">
            <a:avLst/>
          </a:prstGeom>
          <a:noFill/>
          <a:ln w="38100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304800" y="3657600"/>
            <a:ext cx="11506200" cy="31242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चौरचरन (महल ३)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खर्क तथा चौरचरनअन्तर्गतका जग्गाहरू भन्नाले पशुचरन वा आहारका लागि अस्थायीरूपमा खाली छोडिएको जग्गा भन्ने बुझिन्छ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खर्क तथा चौरचरन अस्थायी वा स्थायी हुन सक्छ । </a:t>
            </a:r>
            <a:endParaRPr lang="en-US" sz="2800" dirty="0"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00" y="2895600"/>
            <a:ext cx="0" cy="76200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xmlns="" id="{B91D3B61-1D0A-4AB8-80A1-7BE6867CFFD8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11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398213-00DA-470E-8E8A-337F39994A03}"/>
              </a:ext>
            </a:extLst>
          </p:cNvPr>
          <p:cNvSpPr txBox="1"/>
          <p:nvPr/>
        </p:nvSpPr>
        <p:spPr>
          <a:xfrm>
            <a:off x="10591800" y="64008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615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2505076"/>
            <a:ext cx="2844800" cy="365125"/>
          </a:xfrm>
        </p:spPr>
        <p:txBody>
          <a:bodyPr/>
          <a:lstStyle/>
          <a:p>
            <a:fld id="{1B5D452B-6CA5-4F28-A343-BB25A83F1E5E}" type="datetime1">
              <a:rPr lang="en-US" smtClean="0"/>
              <a:pPr/>
              <a:t>3/22/2022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0" y="762000"/>
            <a:ext cx="10913140" cy="226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2133600" y="1447800"/>
            <a:ext cx="1409700" cy="1219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152400" y="3048000"/>
            <a:ext cx="12039600" cy="3726266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चौरचरन (महल ३)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कुनै खर्क तथा चौरचरन स्थायी हो कि अस्थायी भनेर छुट्याउन सामान्यतया ५ वर्षको अवधिलाई लिइन्छ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५ वर्षभन्दा कम अवधिसम्मका यस्ता जग्गाहरू मात्र अस्थायी चौरचरनमा लिइन्छन् र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सोभन्दा बढी अवधि भएका यस्ता जग्गाहरू स्थायी चौरचरनअन्तर्गत राख्नुपर्छ ।</a:t>
            </a:r>
            <a:r>
              <a:rPr lang="en-US" sz="2800" i="1" dirty="0">
                <a:solidFill>
                  <a:srgbClr val="FF0000"/>
                </a:solidFill>
                <a:latin typeface="Preeti" pitchFamily="2" charset="0"/>
                <a:cs typeface="Kalimati" panose="00000400000000000000" pitchFamily="2"/>
              </a:rPr>
              <a:t> </a:t>
            </a: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43200" y="2438400"/>
            <a:ext cx="0" cy="744354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9">
            <a:extLst>
              <a:ext uri="{FF2B5EF4-FFF2-40B4-BE49-F238E27FC236}">
                <a16:creationId xmlns:a16="http://schemas.microsoft.com/office/drawing/2014/main" xmlns="" id="{5134C8AA-6E18-4B15-8D97-F37B5D12DC7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12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S12-</a:t>
            </a:r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0" y="762000"/>
            <a:ext cx="1056871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Process 10"/>
          <p:cNvSpPr/>
          <p:nvPr/>
        </p:nvSpPr>
        <p:spPr>
          <a:xfrm>
            <a:off x="152400" y="3581400"/>
            <a:ext cx="11887200" cy="3200400"/>
          </a:xfrm>
          <a:prstGeom prst="flowChartProcess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अस्थायी बाँझो (महल ४)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यसअन्तर्गत कम्तीमा एक वर्ष र बढीमा ५ वर्षसम्म बाँझो राखिएको जग्गा पर्छ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यसरी बाँझो छोडिएको जग्गा प्राकृतिक रूपमा घाँसपात उम्रेर ५ वर्षभन्दा कम समयदेखि चौरचरनको रूपमा प्रयोग भइरहेको छ भने त्यसलाई अस्थायी चौरचरनअन्तर्गत लिइन्छ र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यदि सो अवधि ५ वर्षभन्दा बढी छ भने यस्तो जग्गालाई स्थायी चौरचरनअन्तर्गत लिनुपर्छ </a:t>
            </a:r>
            <a:r>
              <a:rPr lang="ne-NP" sz="2400">
                <a:latin typeface="Preeti" pitchFamily="2" charset="0"/>
                <a:cs typeface="Kalimati" panose="00000400000000000000" pitchFamily="2"/>
              </a:rPr>
              <a:t>। </a:t>
            </a:r>
            <a:endParaRPr lang="ne-NP" sz="24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04309" y="1447800"/>
            <a:ext cx="886691" cy="1219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12" idx="4"/>
          </p:cNvCxnSpPr>
          <p:nvPr/>
        </p:nvCxnSpPr>
        <p:spPr>
          <a:xfrm flipH="1">
            <a:off x="3733800" y="2667000"/>
            <a:ext cx="13855" cy="9144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xmlns="" id="{C797BAA0-74CE-4F5A-A5F4-0962CD6D55E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8BE8D6C-3B6F-4AB1-8DC6-65CA16A438AB}"/>
              </a:ext>
            </a:extLst>
          </p:cNvPr>
          <p:cNvSpPr txBox="1"/>
          <p:nvPr/>
        </p:nvSpPr>
        <p:spPr>
          <a:xfrm>
            <a:off x="10439400" y="6477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975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0" y="685800"/>
            <a:ext cx="1094971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Process 10"/>
          <p:cNvSpPr/>
          <p:nvPr/>
        </p:nvSpPr>
        <p:spPr>
          <a:xfrm>
            <a:off x="152400" y="3276600"/>
            <a:ext cx="11913870" cy="35052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अस्थायी बाँझो (महल ४)</a:t>
            </a:r>
            <a:endParaRPr lang="en-US" sz="2400" b="1" dirty="0"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लामो समयसम्म बाँझो रहेको जग्गामा दाउरा काठपातको रूपमा उपयोग हुन सक्ने रुखहरू भएमा </a:t>
            </a:r>
            <a:r>
              <a:rPr lang="en-US" sz="2200" dirty="0">
                <a:latin typeface="Preeti" pitchFamily="2" charset="0"/>
                <a:cs typeface="Kalimati" panose="00000400000000000000" pitchFamily="2"/>
              </a:rPr>
              <a:t>  </a:t>
            </a: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       वनवनेलोको शीर्षकअन्तर्गत राख्नुपर्छ ।</a:t>
            </a:r>
            <a:endParaRPr lang="ne-NP" sz="2200" b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अस्थायी रूपमा बाँझो रहेको जग्गा अनुपयोगी जग्गा </a:t>
            </a:r>
            <a:r>
              <a:rPr lang="en-US" sz="2200" dirty="0">
                <a:latin typeface="Times New Roman" panose="02020603050405020304" pitchFamily="18" charset="0"/>
                <a:cs typeface="Kalimati" panose="00000400000000000000" pitchFamily="2"/>
              </a:rPr>
              <a:t>(Waste Land)</a:t>
            </a: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 को रूपमा परिवर्तन भएमा “अन्य जग्गा” मा राख्नुपर्छ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200" dirty="0">
                <a:latin typeface="Preeti" pitchFamily="2" charset="0"/>
                <a:cs typeface="Kalimati" panose="00000400000000000000" pitchFamily="2"/>
              </a:rPr>
              <a:t>एक वर्षभन्दा कम अवधिका लागि बाँझो छाडिएको वा छाड्ने उद्देश्यले राखिएको जग्गा अस्थायी बाँझोमा पर्दैन ।</a:t>
            </a:r>
            <a:endParaRPr lang="en-US" sz="22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29000" y="1447800"/>
            <a:ext cx="914400" cy="1219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86200" y="2667000"/>
            <a:ext cx="0" cy="68580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xmlns="" id="{CC773D14-735F-48D7-A7CA-09A7B4F77A86}"/>
              </a:ext>
            </a:extLst>
          </p:cNvPr>
          <p:cNvSpPr txBox="1">
            <a:spLocks/>
          </p:cNvSpPr>
          <p:nvPr/>
        </p:nvSpPr>
        <p:spPr>
          <a:xfrm>
            <a:off x="1112520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445681-5DD4-4534-A3DA-DCCF4A725C4C}"/>
              </a:ext>
            </a:extLst>
          </p:cNvPr>
          <p:cNvSpPr txBox="1"/>
          <p:nvPr/>
        </p:nvSpPr>
        <p:spPr>
          <a:xfrm>
            <a:off x="10439400" y="6477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882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7" y="685800"/>
            <a:ext cx="10591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Process 10"/>
          <p:cNvSpPr/>
          <p:nvPr/>
        </p:nvSpPr>
        <p:spPr>
          <a:xfrm>
            <a:off x="228600" y="3429000"/>
            <a:ext cx="11658600" cy="27432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अस्थायी बाँझो (महल ४)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माथि उल्लिखितबाहेकका जग्गाहरू पनि यसअन्तर्गत नै पर्छन्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जस्तैः बाढीले अस्थायी रूपमा एक सन्दर्भ वर्षको लागि क्षति पुर्याएको जग्गा वा बाली लगाउन तयार पारिएको तर कुनै कारणले बाली नलगाएको जग्गा आदि </a:t>
            </a: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।</a:t>
            </a:r>
            <a:endParaRPr lang="ne-NP" sz="24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77498" y="1371600"/>
            <a:ext cx="914400" cy="1219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38600" y="2590800"/>
            <a:ext cx="0" cy="83820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xmlns="" id="{E111E132-A625-44A8-B3D0-0C12DF202F4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15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762000"/>
            <a:ext cx="10972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Process 9"/>
          <p:cNvSpPr/>
          <p:nvPr/>
        </p:nvSpPr>
        <p:spPr>
          <a:xfrm>
            <a:off x="76199" y="3196936"/>
            <a:ext cx="12115801" cy="3661064"/>
          </a:xfrm>
          <a:prstGeom prst="flowChartProcess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स्थायी बालीलागेको जग्गा (महल ५)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एक पटक उत्पादन लिएपछि पुनः रोप्नु नपर्ने र धेरै वर्षसम्म उत्पादन दिइरहने बाली लागेको जग्गा स्थायी बाली लागेको जग्गामा गणना गरिन्छ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>
                <a:latin typeface="Preeti" pitchFamily="2" charset="0"/>
                <a:cs typeface="Kalimati" panose="00000400000000000000" pitchFamily="2"/>
              </a:rPr>
              <a:t>जस्तैः फलफूल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लगाएको जग्गा, स्थायी प्रकृतिका पुष्पखेती </a:t>
            </a:r>
            <a:r>
              <a:rPr lang="ne-NP" sz="2400">
                <a:latin typeface="Preeti" pitchFamily="2" charset="0"/>
                <a:cs typeface="Kalimati" panose="00000400000000000000" pitchFamily="2"/>
              </a:rPr>
              <a:t>र नर्सरी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भएको जग्गा आदि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तर</a:t>
            </a:r>
            <a:r>
              <a:rPr lang="ne-NP" sz="2400">
                <a:latin typeface="Preeti" pitchFamily="2" charset="0"/>
                <a:cs typeface="Kalimati" panose="00000400000000000000" pitchFamily="2"/>
              </a:rPr>
              <a:t>, वनवनेलोका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लागि लगाइएको नर्सरीले ढाकेको </a:t>
            </a:r>
            <a:r>
              <a:rPr lang="ne-NP" sz="2400">
                <a:latin typeface="Preeti" pitchFamily="2" charset="0"/>
                <a:cs typeface="Kalimati" panose="00000400000000000000" pitchFamily="2"/>
              </a:rPr>
              <a:t>जग्गालाई वनवनेलोको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क्षेत्रफलमा नै राख्नुपर्छ ।</a:t>
            </a: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i="1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1371600"/>
            <a:ext cx="1219200" cy="9906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38800" y="2474768"/>
            <a:ext cx="0" cy="103043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xmlns="" id="{ABDB367E-4A91-47E7-BF49-E6E003DAB29B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019E10-3D4F-4919-B958-7AFCC85FBF8B}"/>
              </a:ext>
            </a:extLst>
          </p:cNvPr>
          <p:cNvSpPr txBox="1"/>
          <p:nvPr/>
        </p:nvSpPr>
        <p:spPr>
          <a:xfrm>
            <a:off x="10439400" y="6477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308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762000"/>
            <a:ext cx="109728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Process 9"/>
          <p:cNvSpPr/>
          <p:nvPr/>
        </p:nvSpPr>
        <p:spPr>
          <a:xfrm>
            <a:off x="76200" y="3181350"/>
            <a:ext cx="12039600" cy="3600450"/>
          </a:xfrm>
          <a:prstGeom prst="flowChartProcess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स्थायी बालीलागेको जग्गा (महल ५)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खण्ड ४.३ अन्तर्गत (पछि छलफल गरिने) </a:t>
            </a: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संयुक्त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बाली (स्थायी र अस्थायी मिसाएर लगाइएको) लागेको जग्गालाई </a:t>
            </a: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यहाँ विशेष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ध्यान पुर्याउनुपर्छ ।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यस्तो अवस्थामा संयुक्त बाली लागेको जम्मा क्षेत्रफलबाट अस्थायी बालीले ओगटेको अनुमानित क्षेत्रफल घटाएर बाँकी क्षेत्रफल स्थायी बालीको क्षेत्रफलअन्तर्गत (महल ५) मा र </a:t>
            </a:r>
          </a:p>
          <a:p>
            <a:pPr algn="just">
              <a:lnSpc>
                <a:spcPct val="150000"/>
              </a:lnSpc>
            </a:pPr>
            <a:r>
              <a:rPr lang="ne-NP" sz="2400" dirty="0" smtClean="0">
                <a:latin typeface="Preeti" pitchFamily="2" charset="0"/>
                <a:cs typeface="Kalimati" panose="00000400000000000000" pitchFamily="2"/>
              </a:rPr>
              <a:t>   अस्थायी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बालीले ओगटेको अनुमानित क्षेत्रफल अस्थायी बालीअन्तर्गत (महल २) मा लेख्नुपर्छ ।</a:t>
            </a:r>
            <a:endParaRPr lang="en-US" sz="24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1407968"/>
            <a:ext cx="1219200" cy="9906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57524" y="2286000"/>
            <a:ext cx="0" cy="89535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xmlns="" id="{8A90C915-D634-47A7-BC7D-EFE3B3EAB6F4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17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E15E16-0245-449A-97B4-CC973C2779E6}"/>
              </a:ext>
            </a:extLst>
          </p:cNvPr>
          <p:cNvSpPr txBox="1"/>
          <p:nvPr/>
        </p:nvSpPr>
        <p:spPr>
          <a:xfrm>
            <a:off x="10439400" y="6477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056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152402" y="3727269"/>
            <a:ext cx="11887198" cy="3048000"/>
          </a:xfrm>
          <a:prstGeom prst="flowChartProcess">
            <a:avLst/>
          </a:prstGeom>
          <a:ln w="571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  <a:p>
            <a:r>
              <a:rPr lang="ne-NP" sz="2800" b="1" dirty="0" smtClean="0">
                <a:latin typeface="Preeti" pitchFamily="2" charset="0"/>
                <a:cs typeface="Kalimati" panose="00000400000000000000" pitchFamily="2"/>
              </a:rPr>
              <a:t>स्थायी </a:t>
            </a: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बालीलागेको जग्गा (महल ५)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latin typeface="Preeti" pitchFamily="2" charset="0"/>
                <a:cs typeface="Kalimati" panose="00000400000000000000" pitchFamily="2"/>
              </a:rPr>
              <a:t>प्रश्नावलीको तालिका नं. ४.३ को महल ६ को सन्दर्भमा </a:t>
            </a:r>
            <a:r>
              <a:rPr lang="ne-NP" sz="2300" dirty="0" smtClean="0">
                <a:latin typeface="Preeti" pitchFamily="2" charset="0"/>
                <a:cs typeface="Kalimati" panose="00000400000000000000" pitchFamily="2"/>
              </a:rPr>
              <a:t>(पछिल्ला सत्रमा छलफल गरिने) भने </a:t>
            </a:r>
            <a:r>
              <a:rPr lang="ne-NP" sz="2300" dirty="0">
                <a:latin typeface="Preeti" pitchFamily="2" charset="0"/>
                <a:cs typeface="Kalimati" panose="00000400000000000000" pitchFamily="2"/>
              </a:rPr>
              <a:t>संयुक्त बाली लागेको जग्गाको क्षेत्रफल पूरै संयुक्त बाली लागेको क्षेत्रफलअन्तर्गत महल ६ मा लेख्नुपर्छ ।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300" dirty="0">
                <a:latin typeface="Preeti" pitchFamily="2" charset="0"/>
                <a:cs typeface="Kalimati" panose="00000400000000000000" pitchFamily="2"/>
              </a:rPr>
              <a:t>कृषिगणनामा स्थायी बालीअन्तर्गत निम्नलिखित बालीहरू समावेश गरिएका छन्ः अमिलो जातका फलफूलहरू, अमिलो जातबाहेक अन्य फलफूलहरू, र चिया, कफी, स्थायी प्रकृतिका पुष्पखेती र नर्सरी जस्ता अन्य स्थायी बालीहरू ।</a:t>
            </a:r>
            <a:endParaRPr lang="en-US" sz="2300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787D0B-45A8-4F46-BDDA-640054F257DB}"/>
              </a:ext>
            </a:extLst>
          </p:cNvPr>
          <p:cNvGrpSpPr/>
          <p:nvPr/>
        </p:nvGrpSpPr>
        <p:grpSpPr>
          <a:xfrm>
            <a:off x="812800" y="762000"/>
            <a:ext cx="10972800" cy="2514600"/>
            <a:chOff x="812800" y="1143000"/>
            <a:chExt cx="10972800" cy="255443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" y="1143000"/>
              <a:ext cx="10972800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4876800" y="1524000"/>
              <a:ext cx="1219200" cy="990600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cxnSpLocks/>
            </p:cNvCxnSpPr>
            <p:nvPr/>
          </p:nvCxnSpPr>
          <p:spPr>
            <a:xfrm>
              <a:off x="5638800" y="2514600"/>
              <a:ext cx="0" cy="1182832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xmlns="" id="{8245B5A5-8F32-42C2-9D56-9CF64A1F179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18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3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452B-6CA5-4F28-A343-BB25A83F1E5E}" type="datetime1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228600" y="3810000"/>
            <a:ext cx="11887200" cy="2971800"/>
          </a:xfrm>
          <a:prstGeom prst="flowChartProcess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स्थायी चौरचरन (महल ६)</a:t>
            </a:r>
            <a:r>
              <a:rPr lang="ne-NP" sz="24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	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यसअन्तर्गत स्थायी रूपमा (५ वर्ष वा सोभन्दा बढी) चौरचरनका लागि छाडिएको वा प्राकृतिक रूपबाट उम्रिएको जङ्गली घाँसको मैदान वा पशु चरनले ढाकेको जग्गा पर्छ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स्थायी चौरचरनमा आफैं उम्रिएका (खास गरी चौरचरनका रुख तथा झाडी) बुटाबुटीहरू भएको जग्गा पर्छ 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6EF49DA-4010-49FB-ACF4-495D46127366}"/>
              </a:ext>
            </a:extLst>
          </p:cNvPr>
          <p:cNvGrpSpPr/>
          <p:nvPr/>
        </p:nvGrpSpPr>
        <p:grpSpPr>
          <a:xfrm>
            <a:off x="304799" y="762000"/>
            <a:ext cx="11485419" cy="3124200"/>
            <a:chOff x="304799" y="1066800"/>
            <a:chExt cx="11485419" cy="31242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99" y="1066800"/>
              <a:ext cx="11485419" cy="2892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5818910" y="1828800"/>
              <a:ext cx="1016000" cy="762000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>
              <a:off x="6477000" y="2590800"/>
              <a:ext cx="0" cy="1600200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9">
            <a:extLst>
              <a:ext uri="{FF2B5EF4-FFF2-40B4-BE49-F238E27FC236}">
                <a16:creationId xmlns:a16="http://schemas.microsoft.com/office/drawing/2014/main" xmlns="" id="{A1A3C5C2-34B0-48B0-A872-A4CB569DFF2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19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2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प्रस्तुतिका विषय र सन्दर्भ सामाग्री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1828800"/>
            <a:ext cx="6019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प्रस्तुतिका विषय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लगत २ कृषक परिवार प्रश्नावली 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चलन गरेको जग्गाको कित्ताअनुसार भू–उपयोग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(भाग ३ खण्ड ३.७)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75FA20-258B-4976-B921-08A2562603A4}"/>
              </a:ext>
            </a:extLst>
          </p:cNvPr>
          <p:cNvSpPr txBox="1"/>
          <p:nvPr/>
        </p:nvSpPr>
        <p:spPr>
          <a:xfrm>
            <a:off x="6287589" y="1981200"/>
            <a:ext cx="3124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 dirty="0">
                <a:cs typeface="Kalimati" pitchFamily="2"/>
              </a:rPr>
              <a:t>सन्दर्भ सामाग्री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e-NP" sz="2400" dirty="0">
                <a:cs typeface="Kalimati" pitchFamily="2"/>
              </a:rPr>
              <a:t>गणना पुस्तिका,</a:t>
            </a:r>
          </a:p>
          <a:p>
            <a:pPr>
              <a:lnSpc>
                <a:spcPct val="150000"/>
              </a:lnSpc>
            </a:pPr>
            <a:endParaRPr lang="ne-NP" sz="2400" dirty="0">
              <a:cs typeface="Kalimati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5EE60EE-9F2A-48C0-A8FE-04716C53EF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3" t="3148" r="5289" b="3148"/>
          <a:stretch/>
        </p:blipFill>
        <p:spPr>
          <a:xfrm>
            <a:off x="8991600" y="1981200"/>
            <a:ext cx="2939331" cy="3048000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34432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452B-6CA5-4F28-A343-BB25A83F1E5E}" type="datetime1">
              <a:rPr lang="en-US" smtClean="0"/>
              <a:pPr/>
              <a:t>3/22/2022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Schedule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S12-</a:t>
            </a:r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152400" y="3356998"/>
            <a:ext cx="11963400" cy="3424802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e-NP" sz="2800" b="1">
                <a:latin typeface="Preeti" pitchFamily="2" charset="0"/>
                <a:cs typeface="Kalimati" panose="00000400000000000000" pitchFamily="2"/>
              </a:rPr>
              <a:t>निजी वनवनेलो </a:t>
            </a: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(महल ७)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यसमा चलनभित्र आफै उम्रिएको वा रोपिएको वनबनेलो पर्छ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यसबाट काठ, दाउरा, लकडी र अन्य वनजन्य वस्तुहरू प्राप्त गरिन्छ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संरक्षणका </a:t>
            </a:r>
            <a:r>
              <a:rPr lang="ne-NP" sz="2400">
                <a:latin typeface="Preeti" pitchFamily="2" charset="0"/>
                <a:cs typeface="Kalimati" panose="00000400000000000000" pitchFamily="2"/>
              </a:rPr>
              <a:t>लागि वनवनेलोको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खेती गरिएको वा लहर मिलाएर वा नमिलाई झ्याम्म पारेर लगाएको अथवा रुखका बुटाबुटीहरू, बाँसको झ्याङ र अन्य वनस्पतिले ढाकेको जग्गाहरू </a:t>
            </a:r>
            <a:r>
              <a:rPr lang="ne-NP" sz="2400">
                <a:latin typeface="Preeti" pitchFamily="2" charset="0"/>
                <a:cs typeface="Kalimati" panose="00000400000000000000" pitchFamily="2"/>
              </a:rPr>
              <a:t>निजी वनवनेलोको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क्षेत्रफलमा समावेश गर्नुपर्छ ।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6AE1074-29FE-4AE5-9509-AF85D2739BA9}"/>
              </a:ext>
            </a:extLst>
          </p:cNvPr>
          <p:cNvGrpSpPr/>
          <p:nvPr/>
        </p:nvGrpSpPr>
        <p:grpSpPr>
          <a:xfrm>
            <a:off x="76200" y="838200"/>
            <a:ext cx="11963400" cy="2518798"/>
            <a:chOff x="914400" y="1066800"/>
            <a:chExt cx="9351819" cy="251879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066800"/>
              <a:ext cx="9351819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6299200" y="1676400"/>
              <a:ext cx="1016000" cy="762000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811211" y="2478706"/>
              <a:ext cx="0" cy="1106892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xmlns="" id="{C3E66E77-1710-4DA6-8E48-E7F83E7ED8F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20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F5F4F2-9D19-4BC2-A86A-EC47612F4BDC}"/>
              </a:ext>
            </a:extLst>
          </p:cNvPr>
          <p:cNvSpPr txBox="1"/>
          <p:nvPr/>
        </p:nvSpPr>
        <p:spPr>
          <a:xfrm>
            <a:off x="10439400" y="6477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3738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Process 15"/>
          <p:cNvSpPr/>
          <p:nvPr/>
        </p:nvSpPr>
        <p:spPr>
          <a:xfrm>
            <a:off x="76200" y="3429000"/>
            <a:ext cx="12039600" cy="33528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800" b="1">
                <a:latin typeface="Preeti" pitchFamily="2" charset="0"/>
                <a:cs typeface="Kalimati" panose="00000400000000000000" pitchFamily="2"/>
              </a:rPr>
              <a:t>निजी वनवनेलो </a:t>
            </a: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(महल ७)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>
                <a:latin typeface="Preeti" pitchFamily="2" charset="0"/>
                <a:cs typeface="Kalimati" panose="00000400000000000000" pitchFamily="2"/>
              </a:rPr>
              <a:t>निजी वनवनेलो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अन्तर्गतका बाँसका झ्याङहरूलाई स्थायी बाली अन्तर्गत गणना गर्नु हुँदैन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मनोरञ्जनको उद्देश्यले मात्र </a:t>
            </a:r>
            <a:r>
              <a:rPr lang="ne-NP" sz="2400">
                <a:latin typeface="Preeti" pitchFamily="2" charset="0"/>
                <a:cs typeface="Kalimati" panose="00000400000000000000" pitchFamily="2"/>
              </a:rPr>
              <a:t>राखिएको वनवनेलोको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जग्गालाई भने अन्य कतै उल्लेख नगरिएका चलनमा रहेका जग्गामा उल्लेख गर्नुपर्छ । 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	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i="1" dirty="0">
              <a:latin typeface="Preeti" pitchFamily="2" charset="0"/>
              <a:cs typeface="Kalimati" panose="00000400000000000000" pitchFamily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C2132D1-9514-4706-8F68-D9D8428A1DD1}"/>
              </a:ext>
            </a:extLst>
          </p:cNvPr>
          <p:cNvGrpSpPr/>
          <p:nvPr/>
        </p:nvGrpSpPr>
        <p:grpSpPr>
          <a:xfrm>
            <a:off x="914400" y="838200"/>
            <a:ext cx="9351819" cy="2819400"/>
            <a:chOff x="914400" y="1066800"/>
            <a:chExt cx="9351819" cy="28194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066800"/>
              <a:ext cx="9351819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6299200" y="1676400"/>
              <a:ext cx="1016000" cy="762000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807200" y="2438400"/>
              <a:ext cx="25400" cy="1447800"/>
            </a:xfrm>
            <a:prstGeom prst="straightConnector1">
              <a:avLst/>
            </a:prstGeom>
            <a:ln w="5715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xmlns="" id="{CCFD1AB2-8C3C-44FF-BE99-FFF52D0A5ED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21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0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33450"/>
            <a:ext cx="112014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153400" y="1562100"/>
            <a:ext cx="914400" cy="6858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381000" y="3565860"/>
            <a:ext cx="11684000" cy="298734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पोखरी (महल ८)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माछापालन गर्न, गाईवस्तुलाई पानी खुवाउन वा सिँचाइ गर्नको लागि जग्गा खनी बनाएको वा आफै पानी जमी खेती गर्न नसक्ने अवस्थामा रहेको कृषि चलन भित्रको जग्गालाई पोखरी भनिन्छ 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यसरी रहेको पोखरीमा माछा पालिएको वा त्यतिकै रहेको पनि हुन सक्छ ।</a:t>
            </a:r>
            <a:endParaRPr lang="en-US" sz="20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1" name="Straight Arrow Connector 10"/>
          <p:cNvCxnSpPr>
            <a:stCxn id="10" idx="4"/>
          </p:cNvCxnSpPr>
          <p:nvPr/>
        </p:nvCxnSpPr>
        <p:spPr>
          <a:xfrm>
            <a:off x="8610600" y="2247900"/>
            <a:ext cx="0" cy="131796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xmlns="" id="{6792FF66-8DFD-401D-996E-6504C928F61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22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07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066800"/>
            <a:ext cx="9351819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Process 9"/>
          <p:cNvSpPr/>
          <p:nvPr/>
        </p:nvSpPr>
        <p:spPr>
          <a:xfrm>
            <a:off x="228600" y="4191000"/>
            <a:ext cx="11582400" cy="241935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800" b="1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घर, घडेरी, गोठ, धन्सारले ढाकेको जग्गा (महल ९)	</a:t>
            </a:r>
          </a:p>
          <a:p>
            <a:pPr lvl="1">
              <a:lnSpc>
                <a:spcPct val="150000"/>
              </a:lnSpc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 चलनअन्तर्गतका घर, घडेरी, गोठ, धन्सार आदिले चर्चेको जग्गा, आँगन, सडक अथवा गल्ली, सामान तथा औजार, भण्डार गर्न प्रयोग गरिएको खुला ठाउँ यस महलअन्तर्गत उल्लेख गर्नुपर्छ ।</a:t>
            </a:r>
            <a:endParaRPr lang="en-US" sz="20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34400" y="1676400"/>
            <a:ext cx="1219200" cy="9906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82100" y="2743200"/>
            <a:ext cx="38100" cy="144780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xmlns="" id="{0BB10C9E-C7B6-4BCB-83FC-7D381AFB36FB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23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00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76200" y="3505200"/>
            <a:ext cx="12077700" cy="32766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ne-NP" sz="24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ne-NP" sz="24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ne-NP" sz="2800" b="1" dirty="0" smtClean="0">
                <a:latin typeface="Preeti"/>
                <a:ea typeface="MS Mincho"/>
                <a:cs typeface="Kalimati" panose="00000400000000000000" pitchFamily="2"/>
              </a:rPr>
              <a:t>अन्य </a:t>
            </a:r>
            <a:r>
              <a:rPr lang="ne-NP" sz="2800" b="1" dirty="0">
                <a:latin typeface="Preeti"/>
                <a:ea typeface="MS Mincho"/>
                <a:cs typeface="Kalimati" panose="00000400000000000000" pitchFamily="2"/>
              </a:rPr>
              <a:t>जग्गा (महल १०)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200" dirty="0">
                <a:latin typeface="Preeti"/>
                <a:ea typeface="MS Mincho"/>
                <a:cs typeface="Kalimati" panose="00000400000000000000" pitchFamily="2"/>
              </a:rPr>
              <a:t>अन्यत्र कतै उल्लेख नगरिएका कृषि चलनअन्तर्गतका उत्पादक, अनुत्पादक सबै जग्गा पर्छन् ।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200" dirty="0">
                <a:latin typeface="Preeti"/>
                <a:ea typeface="MS Mincho"/>
                <a:cs typeface="Kalimati" panose="00000400000000000000" pitchFamily="2"/>
              </a:rPr>
              <a:t>सोतरको रुपमा प्रयोग गर्न सकिने जस्तैः नरकटघारीले ओगटेको जग्गा यस अन्तर्गत पर्छन् ।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200" dirty="0">
                <a:latin typeface="Preeti"/>
                <a:ea typeface="MS Mincho"/>
                <a:cs typeface="Kalimati" panose="00000400000000000000" pitchFamily="2"/>
              </a:rPr>
              <a:t>यसमा साधारणतया खेती गर्न आवश्यक पर्नेभन्दा बढी परिश्रम गरेमा उत्पादक बनाउन सकिने जग्गा पनि पर्छन् ।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e-NP" sz="2200" dirty="0" smtClean="0">
                <a:latin typeface="Preeti"/>
                <a:ea typeface="MS Mincho"/>
                <a:cs typeface="Kalimati" panose="00000400000000000000" pitchFamily="2"/>
              </a:rPr>
              <a:t>माथि </a:t>
            </a:r>
            <a:r>
              <a:rPr lang="ne-NP" sz="2200" dirty="0">
                <a:latin typeface="Preeti"/>
                <a:ea typeface="MS Mincho"/>
                <a:cs typeface="Kalimati" panose="00000400000000000000" pitchFamily="2"/>
              </a:rPr>
              <a:t>विभिन्न क्षेत्रमा उल्लेख नगरिएको कृषि चलनका जग्गाहरू पनि यसैमा </a:t>
            </a:r>
            <a:r>
              <a:rPr lang="ne-NP" sz="2200" dirty="0" smtClean="0">
                <a:latin typeface="Preeti"/>
                <a:ea typeface="MS Mincho"/>
                <a:cs typeface="Kalimati" panose="00000400000000000000" pitchFamily="2"/>
              </a:rPr>
              <a:t>पर्छन्।</a:t>
            </a:r>
            <a:r>
              <a:rPr lang="ne-NP" sz="2200" dirty="0" smtClean="0">
                <a:latin typeface="Preeti"/>
                <a:ea typeface="MS Mincho"/>
                <a:cs typeface="Kalimati" panose="00000400000000000000" pitchFamily="2"/>
              </a:rPr>
              <a:t>अर्थात्,</a:t>
            </a:r>
            <a:r>
              <a:rPr lang="en-US" sz="2200" dirty="0" smtClean="0">
                <a:latin typeface="Preeti"/>
                <a:ea typeface="MS Mincho"/>
                <a:cs typeface="Kalimati" panose="00000400000000000000" pitchFamily="2"/>
              </a:rPr>
              <a:t> </a:t>
            </a:r>
            <a:r>
              <a:rPr lang="ne-NP" sz="2200" dirty="0" smtClean="0">
                <a:latin typeface="Preeti"/>
                <a:ea typeface="MS Mincho"/>
                <a:cs typeface="Kalimati" panose="00000400000000000000" pitchFamily="2"/>
              </a:rPr>
              <a:t>कृषि </a:t>
            </a:r>
            <a:r>
              <a:rPr lang="ne-NP" sz="2200" dirty="0">
                <a:latin typeface="Preeti"/>
                <a:ea typeface="MS Mincho"/>
                <a:cs typeface="Kalimati" panose="00000400000000000000" pitchFamily="2"/>
              </a:rPr>
              <a:t>चलनअन्तर्गत पर्ने तर अन्य कुनै महलमा नपर्ने कुनै जग्गा छ भने यस महलमा राख्नुपर्छ ।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Preeti"/>
              <a:ea typeface="MS Mincho"/>
              <a:cs typeface="Kalimati" panose="00000400000000000000" pitchFamily="2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Preeti"/>
              <a:ea typeface="MS Mincho"/>
              <a:cs typeface="Kalimati" panose="00000400000000000000" pitchFamily="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4EB3234-9AEB-496A-9DB2-3C854A7429EF}"/>
              </a:ext>
            </a:extLst>
          </p:cNvPr>
          <p:cNvGrpSpPr/>
          <p:nvPr/>
        </p:nvGrpSpPr>
        <p:grpSpPr>
          <a:xfrm>
            <a:off x="609600" y="762001"/>
            <a:ext cx="10896600" cy="2743199"/>
            <a:chOff x="609600" y="1046747"/>
            <a:chExt cx="10896600" cy="310865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046747"/>
              <a:ext cx="10896600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10283792" y="1524000"/>
              <a:ext cx="1219200" cy="914400"/>
            </a:xfrm>
            <a:prstGeom prst="ellipse">
              <a:avLst/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1010900" y="2438400"/>
              <a:ext cx="38100" cy="1717005"/>
            </a:xfrm>
            <a:prstGeom prst="straightConnector1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xmlns="" id="{F62A1EDD-7A85-4682-834E-DFC745DF8B4F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AAAA3A-E620-46B8-971F-BF94787D3A12}"/>
              </a:ext>
            </a:extLst>
          </p:cNvPr>
          <p:cNvSpPr txBox="1"/>
          <p:nvPr/>
        </p:nvSpPr>
        <p:spPr>
          <a:xfrm>
            <a:off x="10439400" y="64770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e-NP" dirty="0">
                <a:cs typeface="Kalimati" panose="00000400000000000000" pitchFamily="2"/>
              </a:rPr>
              <a:t>क्रमशः</a:t>
            </a:r>
            <a:endParaRPr lang="en-US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00597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/>
          <p:cNvSpPr/>
          <p:nvPr/>
        </p:nvSpPr>
        <p:spPr>
          <a:xfrm>
            <a:off x="0" y="952900"/>
            <a:ext cx="12191999" cy="5828900"/>
          </a:xfrm>
          <a:prstGeom prst="flowChartProcess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3200" b="1" dirty="0">
                <a:solidFill>
                  <a:srgbClr val="002060"/>
                </a:solidFill>
                <a:latin typeface="Preeti" pitchFamily="2" charset="0"/>
                <a:ea typeface="SimSun"/>
                <a:cs typeface="Kalimati" panose="00000400000000000000" pitchFamily="2"/>
              </a:rPr>
              <a:t>ध्यान दिनुपर्ने कुरा</a:t>
            </a:r>
          </a:p>
          <a:p>
            <a:pPr marL="339725" indent="-3397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ea typeface="SimSun"/>
                <a:cs typeface="Kalimati" panose="00000400000000000000" pitchFamily="2"/>
              </a:rPr>
              <a:t>यस प्रश्नमा पनि प्रश्न नं. ३.५ बमोजिमका कित्ताहरूको क्षेत्रफल क्रमशः लेख्नुपर्छ । </a:t>
            </a:r>
          </a:p>
          <a:p>
            <a:pPr marL="339725" indent="-3397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ea typeface="SimSun"/>
                <a:cs typeface="Kalimati" panose="00000400000000000000" pitchFamily="2"/>
              </a:rPr>
              <a:t>क्षेत्रफलको एकाइ प्रश्न नं. ३.१ मा खुलाएबमोजिमको हुनुपर्छ । </a:t>
            </a:r>
          </a:p>
          <a:p>
            <a:pPr marL="339725" indent="-3397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ea typeface="SimSun"/>
                <a:cs typeface="Kalimati" panose="00000400000000000000" pitchFamily="2"/>
              </a:rPr>
              <a:t>कित्ताअनुसार जग्गाको उपयोग </a:t>
            </a:r>
            <a:r>
              <a:rPr lang="en-US" sz="2800" dirty="0">
                <a:latin typeface="Times New Roman" panose="02020603050405020304" pitchFamily="18" charset="0"/>
                <a:ea typeface="SimSun"/>
                <a:cs typeface="Kalimati" panose="00000400000000000000" pitchFamily="2"/>
              </a:rPr>
              <a:t>(Land Use)  </a:t>
            </a:r>
            <a:r>
              <a:rPr lang="ne-NP" sz="2800" dirty="0">
                <a:latin typeface="Preeti" pitchFamily="2" charset="0"/>
                <a:ea typeface="SimSun"/>
                <a:cs typeface="Kalimati" panose="00000400000000000000" pitchFamily="2"/>
              </a:rPr>
              <a:t>महल–२ देखि महल–१० सम्मका विभिन्न वर्गीकरणमा खुलाएर लेख्नुपर्छ र अन्तिम हरफमा विभिन्न उपयोगअनुसारको सबै कित्ताको जोड लेख्नुपर्छ । </a:t>
            </a:r>
          </a:p>
          <a:p>
            <a:pPr marL="339725" indent="-3397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ea typeface="SimSun"/>
                <a:cs typeface="Kalimati" panose="00000400000000000000" pitchFamily="2"/>
              </a:rPr>
              <a:t>उदाहरणका लागि शेरबहादुर राईले चलन गरेको जम्मा जग्गाको उपयोगको स्थिति देहायबमोजिम रहेछः</a:t>
            </a:r>
            <a:endParaRPr lang="en-US" sz="2800" dirty="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xmlns="" id="{2931FAF9-7D3B-483D-8A51-1D4326B6047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25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42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/>
          <p:cNvSpPr/>
          <p:nvPr/>
        </p:nvSpPr>
        <p:spPr>
          <a:xfrm>
            <a:off x="152400" y="1371600"/>
            <a:ext cx="12039600" cy="5410200"/>
          </a:xfrm>
          <a:prstGeom prst="flowChartProcess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ne-NP" sz="2400" b="1" dirty="0">
                <a:latin typeface="Preeti" pitchFamily="2" charset="0"/>
                <a:cs typeface="Kalimati" panose="00000400000000000000" pitchFamily="2"/>
              </a:rPr>
              <a:t>उदाहरणः शेरबहादुर राईले चलन गरेको जम्मा जग्गाको उपयोगको स्थिति देहायबमोजिम रहेछः</a:t>
            </a:r>
            <a:endParaRPr lang="en-US" sz="2400" b="1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पहिलो कित्ता (घरघडेरी)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M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जम्मा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000" dirty="0">
                <a:latin typeface="Time "/>
                <a:cs typeface="Kalimati" panose="00000400000000000000" pitchFamily="2"/>
              </a:rPr>
              <a:t>1-10-0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 जग्गामध्ये</a:t>
            </a:r>
            <a:endParaRPr lang="en-US" sz="2000" dirty="0">
              <a:latin typeface="Preeti" pitchFamily="2" charset="0"/>
              <a:cs typeface="Kalimati" panose="00000400000000000000" pitchFamily="2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Time "/>
                <a:cs typeface="Kalimati" panose="00000400000000000000" pitchFamily="2"/>
              </a:rPr>
              <a:t>1-0-0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 जग्गामा वर्षा याममा </a:t>
            </a:r>
            <a:r>
              <a:rPr lang="ne-NP" sz="2000">
                <a:latin typeface="Preeti" pitchFamily="2" charset="0"/>
                <a:cs typeface="Kalimati" panose="00000400000000000000" pitchFamily="2"/>
              </a:rPr>
              <a:t>धान रोपेको,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हिउँदमा आधा जग्गामा तोरी छरेको, बाँकीमा आलु र अरु तरकारी लगाएको रहेछ र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Time "/>
                <a:cs typeface="Kalimati" panose="00000400000000000000" pitchFamily="2"/>
              </a:rPr>
              <a:t>0-10-0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 जग्गा घरघडेरी गोठ, आँगनले ढाकेको रहेछ,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दोस्रो कित्ता (बारीमुनि)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M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जम्मा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000" dirty="0">
                <a:latin typeface="Time "/>
                <a:cs typeface="Kalimati" panose="00000400000000000000" pitchFamily="2"/>
              </a:rPr>
              <a:t>0-10-0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रोपनीको पुरै कित्तामा वर्षामा धान रोपेको र हाल तोरी छरिएको रहेछ,</a:t>
            </a:r>
            <a:endParaRPr lang="en-US" sz="2000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तेस्रो कित्ता (पल्लोपाटो)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M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जम्मा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000" dirty="0">
                <a:latin typeface="Time "/>
                <a:cs typeface="Kalimati" panose="00000400000000000000" pitchFamily="2"/>
              </a:rPr>
              <a:t>3-0-0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 जग्गामध्ये</a:t>
            </a:r>
            <a:endParaRPr lang="en-US" sz="2000" dirty="0">
              <a:latin typeface="Preeti" pitchFamily="2" charset="0"/>
              <a:cs typeface="Kalimati" panose="00000400000000000000" pitchFamily="2"/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>
                <a:latin typeface="Time "/>
                <a:cs typeface="Kalimati" panose="00000400000000000000" pitchFamily="2"/>
              </a:rPr>
              <a:t>1-0-0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रोपनीमा अम्बा, सुन्तलाका बिरुवाहरू बराबरी मिसाएर लगाइएका रहेछन् ।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बाँकी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000" dirty="0">
                <a:latin typeface="Time "/>
                <a:cs typeface="Kalimati" panose="00000400000000000000" pitchFamily="2"/>
              </a:rPr>
              <a:t>2-0-0</a:t>
            </a:r>
            <a:r>
              <a:rPr lang="en-US" sz="20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000" dirty="0">
                <a:latin typeface="Preeti" pitchFamily="2" charset="0"/>
                <a:cs typeface="Kalimati" panose="00000400000000000000" pitchFamily="2"/>
              </a:rPr>
              <a:t>रोपनीमा मकै छरिएको रहेछ ।</a:t>
            </a:r>
            <a:endParaRPr lang="en-US" sz="2000" b="1" i="1" dirty="0">
              <a:latin typeface="Aalekh" pitchFamily="2" charset="0"/>
              <a:cs typeface="Kalimati" panose="00000400000000000000" pitchFamily="2"/>
            </a:endParaRPr>
          </a:p>
        </p:txBody>
      </p:sp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xmlns="" id="{AE9B07F6-661C-4689-A7DF-37485657DA53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26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B3B558-A399-403E-A25E-F3B73AAA6076}"/>
              </a:ext>
            </a:extLst>
          </p:cNvPr>
          <p:cNvSpPr txBox="1"/>
          <p:nvPr/>
        </p:nvSpPr>
        <p:spPr>
          <a:xfrm>
            <a:off x="3059519" y="762000"/>
            <a:ext cx="6119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2800" b="1" dirty="0">
                <a:solidFill>
                  <a:srgbClr val="002060"/>
                </a:solidFill>
                <a:latin typeface="Preeti" pitchFamily="2" charset="0"/>
                <a:cs typeface="Kalimati" panose="00000400000000000000" pitchFamily="2"/>
              </a:rPr>
              <a:t>उदाहरण</a:t>
            </a:r>
          </a:p>
        </p:txBody>
      </p:sp>
    </p:spTree>
    <p:extLst>
      <p:ext uri="{BB962C8B-B14F-4D97-AF65-F5344CB8AC3E}">
        <p14:creationId xmlns:p14="http://schemas.microsoft.com/office/powerpoint/2010/main" val="1435975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/>
          <p:cNvSpPr/>
          <p:nvPr/>
        </p:nvSpPr>
        <p:spPr>
          <a:xfrm>
            <a:off x="0" y="685800"/>
            <a:ext cx="12115800" cy="6172200"/>
          </a:xfrm>
          <a:prstGeom prst="flowChartProcess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</a:pPr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उदाहरण ..............</a:t>
            </a:r>
            <a:endParaRPr lang="en-US" sz="2800" b="1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  <a:buFont typeface="Wingdings" pitchFamily="2" charset="2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चौथो कित्ता (बाटोमुनि)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M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जम्मा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 </a:t>
            </a: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5-0-0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 जग्गामध्येः </a:t>
            </a: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1-0-0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रोपनीमा वर्षामा घैया धान छरी हिउँदमा गहुँ र तोरी मिसाएर छरिएको रहेछ र </a:t>
            </a: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बाँकि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 </a:t>
            </a: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4-0-0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रोपनीमा वर्षामा धान रोपेर हाल गहुँ छरिएको रहेछ ।</a:t>
            </a: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  <a:buFont typeface="Wingdings" pitchFamily="2" charset="2"/>
            </a:pP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पाँचौं कित्ता (रातामाटा)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M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जम्मा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5-0-3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 जग्गामध्ये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]M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0-10-0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रोपनीमा गाईवस्तु चराउने खाली छोडिएको रहेछ,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0-6-3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मा हिउँदे र वर्षे तरकारी खेती गरिएको रहेछ ।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3-10-0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 </a:t>
            </a:r>
            <a:r>
              <a:rPr lang="ne-NP" sz="2400">
                <a:latin typeface="Preeti" pitchFamily="2" charset="0"/>
                <a:cs typeface="Kalimati" panose="00000400000000000000" pitchFamily="2"/>
              </a:rPr>
              <a:t>जग्गा खोँचमा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परेको रहेछ र काँडा, काफल, ऐँसेलुका बोट र वनबनेलोले ढाकेको रहेछ र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en-US" sz="2400" b="1" dirty="0">
                <a:latin typeface="Times New Roman" pitchFamily="18" charset="0"/>
                <a:cs typeface="Kalimati" panose="00000400000000000000" pitchFamily="2"/>
              </a:rPr>
              <a:t>0-6-0</a:t>
            </a:r>
            <a:r>
              <a:rPr lang="en-US" sz="24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400" dirty="0">
                <a:latin typeface="Preeti" pitchFamily="2" charset="0"/>
                <a:cs typeface="Kalimati" panose="00000400000000000000" pitchFamily="2"/>
              </a:rPr>
              <a:t>रोपनीमा पोखरी रहेछ ।</a:t>
            </a:r>
            <a:endParaRPr lang="en-US" sz="2400" b="1" i="1" dirty="0">
              <a:latin typeface="Aalekh" pitchFamily="2" charset="0"/>
              <a:cs typeface="Kalimati" panose="00000400000000000000" pitchFamily="2"/>
            </a:endParaRPr>
          </a:p>
        </p:txBody>
      </p: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xmlns="" id="{D99B1DC5-CB39-4D02-B5F9-6A4D2A503AC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27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56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2192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xmlns="" id="{8425974E-CC36-4024-BA3A-BF4BB79D2827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28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799" y="3796937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800" y="4343400"/>
            <a:ext cx="1360714" cy="507274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8383" y="4850674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85798" y="5410200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8382" y="6019800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4922520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42131" y="5943600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5941423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05800" y="5941423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872679" y="3829594"/>
            <a:ext cx="1299727" cy="457200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28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914400"/>
            <a:ext cx="12115800" cy="590931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e-NP" sz="2800" b="1">
                <a:solidFill>
                  <a:srgbClr val="002060"/>
                </a:solidFill>
                <a:latin typeface="Preeti" pitchFamily="2" charset="0"/>
                <a:ea typeface="SimSun"/>
                <a:cs typeface="Kalimati" panose="00000400000000000000" pitchFamily="2"/>
              </a:rPr>
              <a:t>ध्यान दिनुपर्ने कुरा</a:t>
            </a:r>
            <a:endParaRPr lang="en-US" sz="2800">
              <a:latin typeface="Preeti" pitchFamily="2" charset="0"/>
              <a:cs typeface="Kalimati" panose="00000400000000000000" pitchFamily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>
                <a:latin typeface="Preeti" pitchFamily="2" charset="0"/>
                <a:cs typeface="Kalimati" panose="00000400000000000000" pitchFamily="2"/>
              </a:rPr>
              <a:t>प्रश्न 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नं ३.७ मा प्रत्येक कित्ताअनुसारको क्षेत्रफलको जोड प्रश्न नं. ३.५ मा उल्लेख भएको कित्ताको क्षेत्रफलसँग क्रमशः मिलेकै हुनुपर्दछ </a:t>
            </a:r>
            <a:r>
              <a:rPr lang="ne-NP" sz="2800">
                <a:latin typeface="Preeti" pitchFamily="2" charset="0"/>
                <a:cs typeface="Kalimati" panose="00000400000000000000" pitchFamily="2"/>
              </a:rPr>
              <a:t>। </a:t>
            </a:r>
            <a:endParaRPr lang="en-US" sz="2800">
              <a:latin typeface="Preeti" pitchFamily="2" charset="0"/>
              <a:cs typeface="Kalimati" panose="00000400000000000000" pitchFamily="2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>
                <a:latin typeface="Preeti" pitchFamily="2" charset="0"/>
                <a:cs typeface="Kalimati" panose="00000400000000000000" pitchFamily="2"/>
              </a:rPr>
              <a:t>भाग ८ मा अन्य खेतीसम्बन्धी विवरण अन्तर्गत समेटिने गणनाका दिनमा रहेका च्याउखेती र अस्थायी प्रकृतिका</a:t>
            </a:r>
            <a:r>
              <a:rPr lang="en-US" sz="280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>
                <a:latin typeface="Preeti" pitchFamily="2" charset="0"/>
                <a:cs typeface="Kalimati" panose="00000400000000000000" pitchFamily="2"/>
              </a:rPr>
              <a:t>पुष्पखेती र नर्सरीको क्षेत्रफल कित्ता अनुसार यहाँ पनि महल २ को</a:t>
            </a:r>
            <a:r>
              <a:rPr lang="en-US" sz="280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>
                <a:latin typeface="Preeti" pitchFamily="2" charset="0"/>
                <a:cs typeface="Kalimati" panose="00000400000000000000" pitchFamily="2"/>
              </a:rPr>
              <a:t>अस्थायी बाली लागेको जग्गाको क्षेत्रफल</a:t>
            </a:r>
            <a:r>
              <a:rPr lang="en-US" sz="280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>
                <a:latin typeface="Preeti" pitchFamily="2" charset="0"/>
                <a:cs typeface="Kalimati" panose="00000400000000000000" pitchFamily="2"/>
              </a:rPr>
              <a:t>अन्तर्गत समावेस गर्नुपर्दछ ।</a:t>
            </a:r>
            <a:endParaRPr lang="en-US" sz="2800">
              <a:latin typeface="Preeti" pitchFamily="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endParaRPr lang="en-US" sz="2800">
              <a:latin typeface="Preeti" pitchFamily="2" charset="0"/>
              <a:cs typeface="Kalimati" panose="00000400000000000000" pitchFamily="2"/>
            </a:endParaRPr>
          </a:p>
          <a:p>
            <a:pPr algn="just">
              <a:lnSpc>
                <a:spcPct val="150000"/>
              </a:lnSpc>
            </a:pPr>
            <a:endParaRPr lang="en-US" sz="2800"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3" name="Slide Number Placeholder 19">
            <a:extLst>
              <a:ext uri="{FF2B5EF4-FFF2-40B4-BE49-F238E27FC236}">
                <a16:creationId xmlns:a16="http://schemas.microsoft.com/office/drawing/2014/main" xmlns="" id="{7727C31C-B2B7-4D79-8D46-98D066D2D76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29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0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642" y="838200"/>
            <a:ext cx="11799357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e-NP" sz="3200" b="1" dirty="0">
                <a:solidFill>
                  <a:srgbClr val="002060"/>
                </a:solidFill>
                <a:latin typeface="Aalekh" pitchFamily="2" charset="0"/>
                <a:cs typeface="Kalimati" panose="00000400000000000000" pitchFamily="2"/>
              </a:rPr>
              <a:t>३.७ चलन गरेको जग्गाको कित्ता </a:t>
            </a:r>
            <a:r>
              <a:rPr lang="ne-NP" sz="3200" b="1">
                <a:solidFill>
                  <a:srgbClr val="002060"/>
                </a:solidFill>
                <a:latin typeface="Aalekh" pitchFamily="2" charset="0"/>
                <a:cs typeface="Kalimati" panose="00000400000000000000" pitchFamily="2"/>
              </a:rPr>
              <a:t>अनुसार भू-उपयोग</a:t>
            </a:r>
            <a:r>
              <a:rPr lang="en-US" sz="3200" b="1">
                <a:solidFill>
                  <a:srgbClr val="002060"/>
                </a:solidFill>
                <a:latin typeface="Aalekh" pitchFamily="2" charset="0"/>
                <a:cs typeface="Kalimati" panose="00000400000000000000" pitchFamily="2"/>
              </a:rPr>
              <a:t> </a:t>
            </a:r>
            <a:r>
              <a:rPr lang="en-US" sz="3200" b="1">
                <a:solidFill>
                  <a:srgbClr val="002060"/>
                </a:solidFill>
                <a:cs typeface="Kalimati" panose="00000400000000000000" pitchFamily="2"/>
              </a:rPr>
              <a:t>(</a:t>
            </a: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Land</a:t>
            </a: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Kalimati" panose="00000400000000000000" pitchFamily="2"/>
              </a:rPr>
              <a:t> Use)</a:t>
            </a:r>
            <a:endParaRPr lang="en-US" sz="3200" b="1" dirty="0">
              <a:solidFill>
                <a:srgbClr val="002060"/>
              </a:solidFill>
              <a:latin typeface="Aalekh" pitchFamily="2" charset="0"/>
              <a:cs typeface="Kalimati" panose="00000400000000000000" pitchFamily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" y="1695450"/>
            <a:ext cx="120396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57200" y="4144918"/>
            <a:ext cx="0" cy="808081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7845" y="4952999"/>
            <a:ext cx="11875555" cy="18855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Aalekh" pitchFamily="2" charset="0"/>
                <a:cs typeface="Kalimati" panose="00000400000000000000" pitchFamily="2"/>
              </a:rPr>
              <a:t>यस तालिकामा विवरण भर्दा तालिका ३.५ को महल–१ मा लेखिए बमोजिमका कित्ताहरूको क्रमशः उपयोग</a:t>
            </a:r>
            <a:r>
              <a:rPr lang="en-US" sz="2400" dirty="0">
                <a:solidFill>
                  <a:schemeClr val="tx1"/>
                </a:solidFill>
                <a:latin typeface="Aalekh" pitchFamily="2" charset="0"/>
                <a:cs typeface="Kalimati" panose="00000400000000000000" pitchFamily="2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 "/>
                <a:cs typeface="Kalimati" panose="00000400000000000000" pitchFamily="2"/>
              </a:rPr>
              <a:t>(Use)</a:t>
            </a:r>
            <a:r>
              <a:rPr lang="ne-NP" sz="2400" dirty="0">
                <a:solidFill>
                  <a:schemeClr val="tx1"/>
                </a:solidFill>
                <a:latin typeface="Time "/>
                <a:cs typeface="Kalimati" panose="00000400000000000000" pitchFamily="2"/>
              </a:rPr>
              <a:t> </a:t>
            </a:r>
            <a:r>
              <a:rPr lang="ne-NP" sz="2400" dirty="0">
                <a:solidFill>
                  <a:schemeClr val="tx1"/>
                </a:solidFill>
                <a:latin typeface="Aalekh" pitchFamily="2" charset="0"/>
                <a:cs typeface="Kalimati" panose="00000400000000000000" pitchFamily="2"/>
              </a:rPr>
              <a:t>खुलाउनु पर्दछ । </a:t>
            </a:r>
            <a:endParaRPr lang="en-US" sz="2400" dirty="0">
              <a:solidFill>
                <a:schemeClr val="tx1"/>
              </a:solidFill>
              <a:latin typeface="Aalekh" pitchFamily="2" charset="0"/>
              <a:cs typeface="Kalimati" panose="00000400000000000000" pitchFamily="2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Aalekh" pitchFamily="2" charset="0"/>
                <a:cs typeface="Kalimati" panose="00000400000000000000" pitchFamily="2"/>
              </a:rPr>
              <a:t>प्रश्नावली थपेको भए पनि प्रश्न ३.५ को तालिकामा जस्तै सच्याउनु पर्दछ ।</a:t>
            </a:r>
            <a:endParaRPr lang="en-US" sz="2400" dirty="0">
              <a:solidFill>
                <a:schemeClr val="tx1"/>
              </a:solidFill>
              <a:latin typeface="Aalekh" pitchFamily="2" charset="0"/>
              <a:cs typeface="Kalimati" panose="00000400000000000000" pitchFamily="2"/>
            </a:endParaRPr>
          </a:p>
        </p:txBody>
      </p: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xmlns="" id="{D2E051A9-9E25-4EBE-8C5C-F26C7B97B44C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01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" y="1309627"/>
            <a:ext cx="12192000" cy="5662127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e-NP" sz="2800" b="1" dirty="0">
                <a:solidFill>
                  <a:srgbClr val="002060"/>
                </a:solidFill>
                <a:latin typeface="Preeti" pitchFamily="2" charset="0"/>
                <a:ea typeface="SimSun"/>
                <a:cs typeface="Kalimati" panose="00000400000000000000" pitchFamily="2"/>
              </a:rPr>
              <a:t>ध्यान दिनुपर्ने कुरा</a:t>
            </a:r>
            <a:endParaRPr lang="en-US" sz="2800" dirty="0">
              <a:latin typeface="Preeti" pitchFamily="2" charset="0"/>
              <a:cs typeface="Kalimati" panose="00000400000000000000" pitchFamily="2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यसै गरी स्थायी प्रकृतिका पुष्पखेती र नर्सरीको क्षेत्रफल कित्ता अनुसार महल ५ को स्थायी बाली लागेको जग्गाको क्षेत्रफल अन्तर्गत र रेशमपालनको लागि गरिएको किम्बुखेतीको क्षेत्रफल महल ७ को निजी वनबनेलो लागेको जग्गाको क्षेत्रफल अन्तर्गत समावेस गर्नुपर्दछ ।</a:t>
            </a:r>
            <a:endParaRPr lang="en-US" sz="2800" dirty="0"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यस्तै माछापालन गरिएको पोखरीको</a:t>
            </a:r>
            <a:r>
              <a:rPr lang="en-US" sz="2800" dirty="0">
                <a:latin typeface="Preeti" pitchFamily="2" charset="0"/>
                <a:cs typeface="Kalimati" panose="00000400000000000000" pitchFamily="2"/>
              </a:rPr>
              <a:t> </a:t>
            </a:r>
            <a:r>
              <a:rPr lang="ne-NP" sz="2800" dirty="0">
                <a:latin typeface="Preeti" pitchFamily="2" charset="0"/>
                <a:cs typeface="Kalimati" panose="00000400000000000000" pitchFamily="2"/>
              </a:rPr>
              <a:t>क्षेत्रफल पनि महल ८ को पोखरीको क्षेत्रफल अन्तर्गत समावेस गर्नुपर्दछ ।</a:t>
            </a:r>
            <a:endParaRPr lang="en-US" sz="2800" dirty="0"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Preeti" pitchFamily="2" charset="0"/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96695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70163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e-NP" sz="8000" b="1" dirty="0">
                <a:solidFill>
                  <a:srgbClr val="142DAC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छलफल तथा प्रश्नोत्तर</a:t>
            </a:r>
            <a:endParaRPr lang="en-US" sz="8000" b="1" dirty="0">
              <a:solidFill>
                <a:srgbClr val="142DAC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25694" y="6411433"/>
            <a:ext cx="616274" cy="405579"/>
          </a:xfrm>
        </p:spPr>
        <p:txBody>
          <a:bodyPr/>
          <a:lstStyle/>
          <a:p>
            <a:pPr algn="ctr"/>
            <a:fld id="{26402401-4522-4C0F-A737-197EB07E49FF}" type="slidenum">
              <a:rPr lang="en-US" sz="1800">
                <a:latin typeface="Fontasy Himali" panose="04020500000000000000" pitchFamily="82" charset="0"/>
                <a:cs typeface="+mn-cs"/>
              </a:rPr>
              <a:pPr algn="ctr"/>
              <a:t>31</a:t>
            </a:fld>
            <a:endParaRPr lang="en-US" sz="1800" dirty="0">
              <a:latin typeface="Fontasy Himali" panose="04020500000000000000" pitchFamily="82" charset="0"/>
              <a:cs typeface="+mn-cs"/>
            </a:endParaRPr>
          </a:p>
        </p:txBody>
      </p:sp>
      <p:pic>
        <p:nvPicPr>
          <p:cNvPr id="6" name="Picture 2" descr="These mistakes can ruin your chances at group discussions | TJinsite">
            <a:extLst>
              <a:ext uri="{FF2B5EF4-FFF2-40B4-BE49-F238E27FC236}">
                <a16:creationId xmlns:a16="http://schemas.microsoft.com/office/drawing/2014/main" xmlns="" id="{2BCE8F1F-0906-4CC4-BEC1-2BBEFB40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70" y="2775103"/>
            <a:ext cx="5985188" cy="348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ay smart in GROUP DISCUSSION | Sri Sharda Group of Institutions | Best  MBA BBA BCA College in Lucknow">
            <a:extLst>
              <a:ext uri="{FF2B5EF4-FFF2-40B4-BE49-F238E27FC236}">
                <a16:creationId xmlns:a16="http://schemas.microsoft.com/office/drawing/2014/main" xmlns="" id="{4152F302-23F6-433F-B5ED-B2909E2E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2777652"/>
            <a:ext cx="5521252" cy="347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CDB3D78-BB87-40A8-B040-338296628C75}"/>
              </a:ext>
            </a:extLst>
          </p:cNvPr>
          <p:cNvSpPr/>
          <p:nvPr/>
        </p:nvSpPr>
        <p:spPr>
          <a:xfrm>
            <a:off x="7247272" y="846629"/>
            <a:ext cx="4397269" cy="1946195"/>
          </a:xfrm>
          <a:prstGeom prst="roundRect">
            <a:avLst>
              <a:gd name="adj" fmla="val 10000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6092" t="-76999" r="-39126" b="-76999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006289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9">
            <a:extLst>
              <a:ext uri="{FF2B5EF4-FFF2-40B4-BE49-F238E27FC236}">
                <a16:creationId xmlns:a16="http://schemas.microsoft.com/office/drawing/2014/main" xmlns="" id="{2C04F729-EF79-467B-B92C-03BF526CF289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32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xmlns="" id="{36DD24BB-510A-44D5-8931-9A2D36D8F068}"/>
              </a:ext>
            </a:extLst>
          </p:cNvPr>
          <p:cNvSpPr txBox="1">
            <a:spLocks/>
          </p:cNvSpPr>
          <p:nvPr/>
        </p:nvSpPr>
        <p:spPr>
          <a:xfrm>
            <a:off x="0" y="685801"/>
            <a:ext cx="12192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70C0"/>
                </a:solidFill>
                <a:cs typeface="Kalimati" pitchFamily="2"/>
              </a:rPr>
              <a:t>पुनरावलोकनका लागि केही प्रश्नहरू</a:t>
            </a:r>
            <a:endParaRPr lang="ne-NP" sz="2800" dirty="0">
              <a:solidFill>
                <a:srgbClr val="002060"/>
              </a:solidFill>
              <a:latin typeface="Ganesh" pitchFamily="2" charset="0"/>
              <a:cs typeface="Kalimati" panose="00000400000000000000" pitchFamily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A4C6A1-AD83-4CA5-8504-2B60162F293D}"/>
              </a:ext>
            </a:extLst>
          </p:cNvPr>
          <p:cNvSpPr txBox="1"/>
          <p:nvPr/>
        </p:nvSpPr>
        <p:spPr>
          <a:xfrm>
            <a:off x="304800" y="1981200"/>
            <a:ext cx="11734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अस्थायी बाली भन्नाले कस्ता बालीलार्इ जनाउँछ उदाहरण दिनुहोस् ।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effectLst/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अस्थायी चौरचरण र स्थायी चौरचरणमा के फरक छ ?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latin typeface="Preeti" pitchFamily="2" charset="0"/>
                <a:ea typeface="Calibri" panose="020F0502020204030204" pitchFamily="34" charset="0"/>
                <a:cs typeface="Kalimati" panose="00000400000000000000" pitchFamily="2"/>
              </a:rPr>
              <a:t>अस्थायी बाँझो भन्नाले के बुझिन्छ 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कस्ता बाली लागेको जग्गालार्इ स्थायी बाली लागेको जग्गा अन्तर्गत लेख्नुपर्दछ </a:t>
            </a:r>
            <a:r>
              <a:rPr lang="ne-NP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?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कस्ता जग्गाको क्षेत्रफललाई पोखरीको क्षेत्रफल अन्तर्गत उल्लेख गर्नु पर्दछ ?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e-NP" sz="2400" dirty="0" smtClean="0">
                <a:latin typeface="Calibri" panose="020F0502020204030204" pitchFamily="34" charset="0"/>
                <a:ea typeface="Calibri" panose="020F0502020204030204" pitchFamily="34" charset="0"/>
                <a:cs typeface="Kalimati" panose="00000400000000000000" pitchFamily="2"/>
              </a:rPr>
              <a:t>वनवनेलोको क्षेत्रफल अन्तर्गत कस्ता जग्गाका क्षेत्रफल पर्दछन्?</a:t>
            </a: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35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9"/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33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685800"/>
            <a:ext cx="12192000" cy="87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b="1" dirty="0">
                <a:solidFill>
                  <a:srgbClr val="002060"/>
                </a:solidFill>
                <a:latin typeface="Ganesh" pitchFamily="2" charset="0"/>
                <a:cs typeface="Kalimati" panose="00000400000000000000" pitchFamily="2"/>
              </a:rPr>
              <a:t>सारांश तथा निष्कर्ष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3124200"/>
            <a:ext cx="6019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लगत २ कृषक परिवार प्रश्नावली 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चलन गरेको जग्गाको कित्ताअनुसार भू–उपयोग</a:t>
            </a:r>
          </a:p>
          <a:p>
            <a:pPr algn="ctr">
              <a:lnSpc>
                <a:spcPct val="150000"/>
              </a:lnSpc>
            </a:pPr>
            <a:r>
              <a:rPr lang="ne-NP" sz="2400" dirty="0">
                <a:cs typeface="Kalimati" pitchFamily="2"/>
              </a:rPr>
              <a:t>(भाग ३ खण्ड ३.७)</a:t>
            </a:r>
          </a:p>
        </p:txBody>
      </p:sp>
    </p:spTree>
    <p:extLst>
      <p:ext uri="{BB962C8B-B14F-4D97-AF65-F5344CB8AC3E}">
        <p14:creationId xmlns:p14="http://schemas.microsoft.com/office/powerpoint/2010/main" val="287784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44" y="2286000"/>
            <a:ext cx="11430000" cy="327660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ne-NP" sz="4800" dirty="0">
                <a:solidFill>
                  <a:srgbClr val="000099"/>
                </a:solidFill>
                <a:cs typeface="Kalimati" pitchFamily="2"/>
              </a:rPr>
              <a:t>धन्यवाद !</a:t>
            </a:r>
            <a:endParaRPr lang="en-US" sz="16600" dirty="0">
              <a:solidFill>
                <a:srgbClr val="000099"/>
              </a:solidFill>
            </a:endParaRPr>
          </a:p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endParaRPr lang="en-US" sz="16600" dirty="0"/>
          </a:p>
          <a:p>
            <a:pPr marL="0" indent="0" algn="ctr">
              <a:buNone/>
            </a:pPr>
            <a:endParaRPr lang="en-US" sz="16600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xmlns="" id="{C906ED90-6D25-4193-A357-B4540218F121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34</a:t>
            </a:fld>
            <a:endParaRPr lang="en-US" dirty="0">
              <a:latin typeface="Fontasy Himali" panose="04020500000000000000" pitchFamily="82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xmlns="" id="{9ADCC6DE-9B41-49CF-910E-1D1E23867D31}"/>
              </a:ext>
            </a:extLst>
          </p:cNvPr>
          <p:cNvSpPr txBox="1">
            <a:spLocks/>
          </p:cNvSpPr>
          <p:nvPr/>
        </p:nvSpPr>
        <p:spPr>
          <a:xfrm>
            <a:off x="609600" y="813116"/>
            <a:ext cx="11049000" cy="7870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विस्तृत जानकारीका लागि गणना पुस्तिकाको पेज 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३८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देखि 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४१</a:t>
            </a:r>
            <a:r>
              <a:rPr lang="ne-NP" sz="2400" b="1" dirty="0" smtClean="0">
                <a:solidFill>
                  <a:srgbClr val="0070C0"/>
                </a:solidFill>
                <a:cs typeface="Kalimati" pitchFamily="2"/>
              </a:rPr>
              <a:t> </a:t>
            </a:r>
            <a:r>
              <a:rPr lang="ne-NP" sz="2400" b="1" dirty="0">
                <a:solidFill>
                  <a:srgbClr val="0070C0"/>
                </a:solidFill>
                <a:cs typeface="Kalimati" pitchFamily="2"/>
              </a:rPr>
              <a:t>सम्म अध्ययन गर्नुहोस् </a:t>
            </a:r>
          </a:p>
        </p:txBody>
      </p:sp>
    </p:spTree>
    <p:extLst>
      <p:ext uri="{BB962C8B-B14F-4D97-AF65-F5344CB8AC3E}">
        <p14:creationId xmlns:p14="http://schemas.microsoft.com/office/powerpoint/2010/main" val="102458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8600" y="990600"/>
            <a:ext cx="119634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e-NP" sz="3200" b="1" dirty="0">
                <a:solidFill>
                  <a:srgbClr val="002060"/>
                </a:solidFill>
                <a:latin typeface="Aalekh" pitchFamily="2" charset="0"/>
                <a:cs typeface="Kalimati" pitchFamily="2"/>
              </a:rPr>
              <a:t>जग्गाको उपयोग</a:t>
            </a:r>
            <a:endParaRPr lang="en-US" sz="3200" b="1" dirty="0">
              <a:solidFill>
                <a:srgbClr val="002060"/>
              </a:solidFill>
              <a:latin typeface="Aalekh" pitchFamily="2" charset="0"/>
              <a:cs typeface="Kalimati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1" t="26046" r="6599" b="26046"/>
          <a:stretch/>
        </p:blipFill>
        <p:spPr bwMode="auto">
          <a:xfrm>
            <a:off x="762000" y="1524000"/>
            <a:ext cx="1054927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19">
            <a:extLst>
              <a:ext uri="{FF2B5EF4-FFF2-40B4-BE49-F238E27FC236}">
                <a16:creationId xmlns:a16="http://schemas.microsoft.com/office/drawing/2014/main" xmlns="" id="{28A32AEF-9C42-4F31-9FC6-9FA4C426B01D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4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8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0" y="1219200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खेती योग्य जग्गा</a:t>
            </a:r>
            <a:r>
              <a:rPr lang="en-US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401" y="3124201"/>
            <a:ext cx="4381495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बाली लागेको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05400" y="3124201"/>
            <a:ext cx="2819400" cy="609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चौरचरन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63000" y="3124201"/>
            <a:ext cx="2819400" cy="609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बाँझो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5981700" y="18288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62200" y="2438400"/>
            <a:ext cx="7772400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2200" y="24384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81700" y="24384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134600" y="24384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xmlns="" id="{9A60EB8A-05B6-43B6-9713-76171E725A2C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5</a:t>
            </a:fld>
            <a:endParaRPr lang="en-US" dirty="0">
              <a:latin typeface="Fontasy Himali" panose="04020500000000000000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050B77-B676-4592-A28A-88B458602A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3810001"/>
            <a:ext cx="4324346" cy="2971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19617FA-7F28-44EA-A169-2882C7DFB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3733797"/>
            <a:ext cx="3505200" cy="30480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DD53D9-E01B-4C8D-AF5C-5F90E269FF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6" y="3733797"/>
            <a:ext cx="3695694" cy="305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3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0" y="13716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758" y="3352800"/>
            <a:ext cx="3352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खेतीयोग्य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0" y="3352801"/>
            <a:ext cx="4572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स्थायी बाली लागेको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91353" y="3352801"/>
            <a:ext cx="2819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स्थायी चौरचरन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>
            <a:off x="5981700" y="21336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62200" y="2743200"/>
            <a:ext cx="7772400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622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817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1346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xmlns="" id="{C6750174-1C94-4074-AF94-68C89E80D0F4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6</a:t>
            </a:fld>
            <a:endParaRPr lang="en-US" dirty="0">
              <a:latin typeface="Fontasy Himali" panose="04020500000000000000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4BA862-4AC0-4EF9-8016-E5BB90D30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3" y="4038599"/>
            <a:ext cx="4724407" cy="2743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5D3DC94-7960-46CA-8360-710CDF263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35" y="3962400"/>
            <a:ext cx="381000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50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514424" y="1357162"/>
            <a:ext cx="5400976" cy="852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कृषिको लागि प्रयोग भएको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3352801"/>
            <a:ext cx="3733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3352800"/>
            <a:ext cx="6172194" cy="625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घर, घडेरी, गोठ, धन्सारले ढाकेको जग्गा 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19124" y="2743200"/>
            <a:ext cx="5781976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999473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801100" y="274320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96138" y="2195362"/>
            <a:ext cx="0" cy="5334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9">
            <a:extLst>
              <a:ext uri="{FF2B5EF4-FFF2-40B4-BE49-F238E27FC236}">
                <a16:creationId xmlns:a16="http://schemas.microsoft.com/office/drawing/2014/main" xmlns="" id="{C3E444BD-777E-461B-BBB4-11173D4DEBE2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7</a:t>
            </a:fld>
            <a:endParaRPr lang="en-US" dirty="0">
              <a:latin typeface="Fontasy Himali" panose="04020500000000000000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51F300-7043-4C87-8968-9A1BD63DA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9" y="4008617"/>
            <a:ext cx="4064002" cy="2817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7EC796F-7580-495B-9C73-5F730E1E14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008616"/>
            <a:ext cx="3860799" cy="28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438400" y="1181101"/>
            <a:ext cx="7315199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कृषक परिवारले चलन गरेको जम्मा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5714" y="2883110"/>
            <a:ext cx="3733800" cy="10917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कृषिको लागि प्रयोग भएको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04611" y="2951190"/>
            <a:ext cx="3200400" cy="106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निजी वनवनेलो </a:t>
            </a:r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रहेको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2951189"/>
            <a:ext cx="2819400" cy="1068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पोखरीले ओगटेको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6172200" y="1994315"/>
            <a:ext cx="0" cy="279195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5000" y="2303490"/>
            <a:ext cx="9469179" cy="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5000" y="227351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38800" y="230349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353800" y="2303490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0612179" y="2951189"/>
            <a:ext cx="1524000" cy="1068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e-NP" sz="28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अन्य जग्गा</a:t>
            </a:r>
            <a:endParaRPr lang="en-US" sz="28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763000" y="2323477"/>
            <a:ext cx="0" cy="609600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9">
            <a:extLst>
              <a:ext uri="{FF2B5EF4-FFF2-40B4-BE49-F238E27FC236}">
                <a16:creationId xmlns:a16="http://schemas.microsoft.com/office/drawing/2014/main" xmlns="" id="{3A92B310-10E6-44CE-AB83-C6930D331110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8</a:t>
            </a:fld>
            <a:endParaRPr lang="en-US" dirty="0">
              <a:latin typeface="Fontasy Himali" panose="04020500000000000000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92C318-82EE-4313-B8FC-BA8EE23E6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019586"/>
            <a:ext cx="3352800" cy="28384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43534CB-F8AC-4101-BA60-68C0E0CF2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57686"/>
            <a:ext cx="3886200" cy="280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7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27" y="694773"/>
            <a:ext cx="11379200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295400" y="1298157"/>
            <a:ext cx="1117600" cy="1133475"/>
          </a:xfrm>
          <a:prstGeom prst="ellips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0" y="3352800"/>
            <a:ext cx="12115800" cy="3505200"/>
          </a:xfrm>
          <a:prstGeom prst="flowChartProcess">
            <a:avLst/>
          </a:prstGeom>
          <a:ln w="5715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>
              <a:latin typeface="Preeti" pitchFamily="2" charset="0"/>
              <a:cs typeface="Kalimati" panose="00000400000000000000" pitchFamily="2"/>
            </a:endParaRPr>
          </a:p>
          <a:p>
            <a:r>
              <a:rPr lang="ne-NP" sz="2800" b="1" dirty="0">
                <a:latin typeface="Preeti" pitchFamily="2" charset="0"/>
                <a:cs typeface="Kalimati" panose="00000400000000000000" pitchFamily="2"/>
              </a:rPr>
              <a:t>अस्थायी बाली लागेको जग्गा (महल २)</a:t>
            </a:r>
            <a:endParaRPr lang="en-US" sz="2800" b="1" dirty="0">
              <a:latin typeface="Preeti" pitchFamily="2" charset="0"/>
              <a:cs typeface="Kalimati" panose="00000400000000000000" pitchFamily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बाली लागेको सबै जग्गा यसअन्तर्गत पर्छ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अस्थायी बाली भन्नाले एक वर्षको अवधिभित्र उत्पादन गरी बाली भित्र्याउने र अर्को बालीका लागि पुनः खनजोत गरी लगाउनुपर्ने किसिमका बालीहरू पर्छन् ।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e-NP" sz="2400" dirty="0">
                <a:solidFill>
                  <a:schemeClr val="tx1"/>
                </a:solidFill>
                <a:latin typeface="Preeti" pitchFamily="2" charset="0"/>
                <a:cs typeface="Kalimati" panose="00000400000000000000" pitchFamily="2"/>
              </a:rPr>
              <a:t>अन्य खेतीअन्तर्गत उल्लेखित च्याउखेती र अस्थायी प्रकृतिका पुष्पखेती र नर्सरी भएको जग्गा अस्थायी बाली लागेको जग्गाअन्तर्गत राख्नुपर्छ ।</a:t>
            </a:r>
            <a:endParaRPr lang="en-US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  <a:p>
            <a:pPr>
              <a:lnSpc>
                <a:spcPct val="150000"/>
              </a:lnSpc>
            </a:pPr>
            <a:endParaRPr lang="ne-NP" sz="2400" dirty="0">
              <a:solidFill>
                <a:schemeClr val="tx1"/>
              </a:solidFill>
              <a:latin typeface="Preeti" pitchFamily="2" charset="0"/>
              <a:cs typeface="Kalimati" panose="00000400000000000000" pitchFamily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3600" y="2431632"/>
            <a:ext cx="533400" cy="768768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9">
            <a:extLst>
              <a:ext uri="{FF2B5EF4-FFF2-40B4-BE49-F238E27FC236}">
                <a16:creationId xmlns:a16="http://schemas.microsoft.com/office/drawing/2014/main" xmlns="" id="{03C033F4-D099-44A9-82D0-067F4CD1BFD0}"/>
              </a:ext>
            </a:extLst>
          </p:cNvPr>
          <p:cNvSpPr txBox="1">
            <a:spLocks/>
          </p:cNvSpPr>
          <p:nvPr/>
        </p:nvSpPr>
        <p:spPr>
          <a:xfrm>
            <a:off x="11250930" y="6400800"/>
            <a:ext cx="94107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fld id="{2840B2E4-A264-431E-ABDE-38E3BCDA5876}" type="slidenum">
              <a:rPr lang="en-US">
                <a:latin typeface="Fontasy Himali" panose="04020500000000000000" pitchFamily="82" charset="0"/>
              </a:rPr>
              <a:pPr algn="r">
                <a:lnSpc>
                  <a:spcPct val="150000"/>
                </a:lnSpc>
              </a:pPr>
              <a:t>9</a:t>
            </a:fld>
            <a:endParaRPr lang="en-US" dirty="0">
              <a:latin typeface="Fontasy Himali" panose="0402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4554</TotalTime>
  <Words>1363</Words>
  <Application>Microsoft Office PowerPoint</Application>
  <PresentationFormat>Custom</PresentationFormat>
  <Paragraphs>200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tsbastola</dc:creator>
  <cp:lastModifiedBy>DELL</cp:lastModifiedBy>
  <cp:revision>576</cp:revision>
  <dcterms:created xsi:type="dcterms:W3CDTF">2006-08-16T00:00:00Z</dcterms:created>
  <dcterms:modified xsi:type="dcterms:W3CDTF">2022-03-22T11:30:32Z</dcterms:modified>
</cp:coreProperties>
</file>